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8" r:id="rId6"/>
    <p:sldId id="276" r:id="rId7"/>
    <p:sldId id="270" r:id="rId8"/>
    <p:sldId id="269" r:id="rId9"/>
    <p:sldId id="274" r:id="rId10"/>
    <p:sldId id="273" r:id="rId11"/>
    <p:sldId id="259" r:id="rId12"/>
    <p:sldId id="272" r:id="rId13"/>
    <p:sldId id="262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Age of Residents at this 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Range of Residents at this Location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8D-4497-9D06-BBD1664BFD15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88D-4497-9D06-BBD1664BFD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8D-4497-9D06-BBD1664BFD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88D-4497-9D06-BBD1664BFD15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8D-4497-9D06-BBD1664BFD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Student(s) in grades K-12</c:v>
                </c:pt>
                <c:pt idx="1">
                  <c:v>Adults age 18-34</c:v>
                </c:pt>
                <c:pt idx="2">
                  <c:v>Adults age 35-50</c:v>
                </c:pt>
                <c:pt idx="3">
                  <c:v>Adults age 51-64</c:v>
                </c:pt>
                <c:pt idx="4">
                  <c:v>Adults age 65+</c:v>
                </c:pt>
                <c:pt idx="5">
                  <c:v>Non-Residential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2317</c:v>
                </c:pt>
                <c:pt idx="1">
                  <c:v>1375</c:v>
                </c:pt>
                <c:pt idx="2">
                  <c:v>1544</c:v>
                </c:pt>
                <c:pt idx="3" formatCode="General">
                  <c:v>563</c:v>
                </c:pt>
                <c:pt idx="4" formatCode="General">
                  <c:v>207</c:v>
                </c:pt>
                <c:pt idx="5" formatCode="General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D-4497-9D06-BBD1664BFD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4375072"/>
        <c:axId val="152121664"/>
      </c:barChart>
      <c:catAx>
        <c:axId val="16437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21664"/>
        <c:crosses val="autoZero"/>
        <c:auto val="1"/>
        <c:lblAlgn val="ctr"/>
        <c:lblOffset val="100"/>
        <c:noMultiLvlLbl val="0"/>
      </c:catAx>
      <c:valAx>
        <c:axId val="1521216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437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48214285714286"/>
          <c:y val="3.1858405465141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149231346081735E-2"/>
          <c:y val="0.20774576581951126"/>
          <c:w val="0.78139224784401951"/>
          <c:h val="0.760395828715346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 you have internet?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explosion val="17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E7F-4630-9A81-713DF23B3D50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7F-4630-9A81-713DF23B3D50}"/>
              </c:ext>
            </c:extLst>
          </c:dPt>
          <c:dLbls>
            <c:dLbl>
              <c:idx val="0"/>
              <c:layout>
                <c:manualLayout>
                  <c:x val="-0.19205087645294339"/>
                  <c:y val="0.2105821032201166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NO - </a:t>
                    </a:r>
                    <a:fld id="{434948E7-D8E5-437E-8C70-A9937FCDA88A}" type="VALUE">
                      <a:rPr lang="en-US" b="1" smtClean="0"/>
                      <a:pPr/>
                      <a:t>[VALUE]</a:t>
                    </a:fld>
                    <a:r>
                      <a:rPr lang="en-US" b="1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2578616352203"/>
                      <c:h val="0.130975609756097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7F-4630-9A81-713DF23B3D50}"/>
                </c:ext>
              </c:extLst>
            </c:dLbl>
            <c:dLbl>
              <c:idx val="1"/>
              <c:layout>
                <c:manualLayout>
                  <c:x val="0.28227337786575057"/>
                  <c:y val="-0.2228277847035037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YES - </a:t>
                    </a:r>
                    <a:fld id="{A1532002-8607-41F4-8EF6-9234301BB873}" type="VALUE">
                      <a:rPr lang="en-US" b="1" smtClean="0"/>
                      <a:pPr/>
                      <a:t>[VALUE]</a:t>
                    </a:fld>
                    <a:r>
                      <a:rPr lang="en-US" b="1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1509433962263"/>
                      <c:h val="0.130975609756097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7F-4630-9A81-713DF23B3D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20.350000000000001</c:v>
                </c:pt>
                <c:pt idx="1">
                  <c:v>79.650000000000006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F-4630-9A81-713DF23B3D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Why do you not</a:t>
            </a:r>
            <a:r>
              <a:rPr lang="en-US" baseline="0" dirty="0"/>
              <a:t> have internet?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0A-4354-98AF-6B99EBE97E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0A-4354-98AF-6B99EBE97E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9D-4522-917C-8859AFC1B5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9D-4522-917C-8859AFC1B50A}"/>
              </c:ext>
            </c:extLst>
          </c:dPt>
          <c:dLbls>
            <c:dLbl>
              <c:idx val="0"/>
              <c:layout>
                <c:manualLayout>
                  <c:x val="-0.24188265354950231"/>
                  <c:y val="7.37419463249979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Not</a:t>
                    </a:r>
                    <a:r>
                      <a:rPr lang="en-US" b="1" baseline="0" dirty="0"/>
                      <a:t> Available</a:t>
                    </a:r>
                  </a:p>
                  <a:p>
                    <a:pPr>
                      <a:defRPr b="1"/>
                    </a:pPr>
                    <a:fld id="{1F95A0C7-5D03-4671-8B67-4B5E109E10E0}" type="VALUE">
                      <a:rPr lang="en-US" b="1" smtClean="0"/>
                      <a:pPr>
                        <a:defRPr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10A-4354-98AF-6B99EBE97E69}"/>
                </c:ext>
              </c:extLst>
            </c:dLbl>
            <c:dLbl>
              <c:idx val="1"/>
              <c:layout>
                <c:manualLayout>
                  <c:x val="0.209358005933552"/>
                  <c:y val="-0.213017659722997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Too Expensive</a:t>
                    </a:r>
                  </a:p>
                  <a:p>
                    <a:pPr>
                      <a:defRPr b="1"/>
                    </a:pPr>
                    <a:fld id="{7071CF08-AD5B-40B3-ADE8-9A928AE619A0}" type="VALUE">
                      <a:rPr lang="en-US" b="1" smtClean="0"/>
                      <a:pPr>
                        <a:defRPr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158693297356"/>
                      <c:h val="0.167682503916175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0A-4354-98AF-6B99EBE97E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Not available at my location</c:v>
                </c:pt>
                <c:pt idx="1">
                  <c:v>Too expensive</c:v>
                </c:pt>
                <c:pt idx="2">
                  <c:v>Other</c:v>
                </c:pt>
                <c:pt idx="3">
                  <c:v>I don't want/need it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0.42630000000000001</c:v>
                </c:pt>
                <c:pt idx="1">
                  <c:v>0.41220000000000001</c:v>
                </c:pt>
                <c:pt idx="2">
                  <c:v>8.6199999999999999E-2</c:v>
                </c:pt>
                <c:pt idx="3">
                  <c:v>7.5200000000000003E-2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0A-4354-98AF-6B99EBE97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2628891299800216"/>
          <c:y val="0.88030600863644926"/>
          <c:w val="0.37126665159141314"/>
          <c:h val="0.119693991363550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Are you satisfied with your internet service?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B5A-40BD-BEA3-4523BAD57B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5A-40BD-BEA3-4523BAD57BBB}"/>
              </c:ext>
            </c:extLst>
          </c:dPt>
          <c:dLbls>
            <c:dLbl>
              <c:idx val="0"/>
              <c:layout>
                <c:manualLayout>
                  <c:x val="-0.24602230235482925"/>
                  <c:y val="9.14645424023944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YES - </a:t>
                    </a:r>
                    <a:fld id="{C718C635-5EC9-446D-BAD8-9FC97E5D468C}" type="VALUE">
                      <a:rPr lang="en-US" sz="1600" smtClean="0"/>
                      <a:pPr>
                        <a:defRPr sz="1600" b="1"/>
                      </a:pPr>
                      <a:t>[VALUE]</a:t>
                    </a:fld>
                    <a:endParaRPr lang="en-US" sz="16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18804793599938"/>
                      <c:h val="0.150602735740216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B5A-40BD-BEA3-4523BAD57BBB}"/>
                </c:ext>
              </c:extLst>
            </c:dLbl>
            <c:dLbl>
              <c:idx val="1"/>
              <c:layout>
                <c:manualLayout>
                  <c:x val="0.26459288753527777"/>
                  <c:y val="-0.131193844189794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NO - </a:t>
                    </a:r>
                    <a:fld id="{1A6804D4-B007-4B62-8DB2-6834CADBCD9D}" type="VALUE">
                      <a:rPr lang="en-US" sz="1600" b="1" smtClean="0"/>
                      <a:pPr>
                        <a:defRPr sz="1600" b="1"/>
                      </a:pPr>
                      <a:t>[VALUE]</a:t>
                    </a:fld>
                    <a:endParaRPr lang="en-US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80454822129783"/>
                      <c:h val="9.5281474038211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5A-40BD-BEA3-4523BAD57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0.46289999999999998</c:v>
                </c:pt>
                <c:pt idx="1">
                  <c:v>0.53710000000000002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A-40BD-BEA3-4523BAD57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If you had access to high-speed internet, what is the monthly amount you are willing to pay?</a:t>
            </a:r>
          </a:p>
        </c:rich>
      </c:tx>
      <c:layout>
        <c:manualLayout>
          <c:xMode val="edge"/>
          <c:yMode val="edge"/>
          <c:x val="0.12640755661356284"/>
          <c:y val="3.6769538928649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9C-4FA8-8A8B-060C1D3571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9C-4FA8-8A8B-060C1D3571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89C-4FA8-8A8B-060C1D3571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9C-4FA8-8A8B-060C1D3571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89C-4FA8-8A8B-060C1D3571E8}"/>
              </c:ext>
            </c:extLst>
          </c:dPt>
          <c:dLbls>
            <c:dLbl>
              <c:idx val="0"/>
              <c:layout>
                <c:manualLayout>
                  <c:x val="-0.119839882839025"/>
                  <c:y val="0.1489266311702998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Up to $20</a:t>
                    </a:r>
                  </a:p>
                  <a:p>
                    <a:fld id="{51BD0147-CCF9-4EBB-94BE-AC064A1BDFE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89C-4FA8-8A8B-060C1D3571E8}"/>
                </c:ext>
              </c:extLst>
            </c:dLbl>
            <c:dLbl>
              <c:idx val="1"/>
              <c:layout>
                <c:manualLayout>
                  <c:x val="-3.5337565092387023E-2"/>
                  <c:y val="-0.230308256542054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Up to $50</a:t>
                    </a:r>
                  </a:p>
                  <a:p>
                    <a:fld id="{94D4021F-115B-4E46-BE7C-D925D994414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89C-4FA8-8A8B-060C1D3571E8}"/>
                </c:ext>
              </c:extLst>
            </c:dLbl>
            <c:dLbl>
              <c:idx val="2"/>
              <c:layout>
                <c:manualLayout>
                  <c:x val="0.14286444109063581"/>
                  <c:y val="6.56481672041519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Up</a:t>
                    </a:r>
                    <a:r>
                      <a:rPr lang="en-US" baseline="0"/>
                      <a:t> to $75</a:t>
                    </a:r>
                  </a:p>
                  <a:p>
                    <a:fld id="{C884CF3E-02AC-43F6-86B0-328852DA745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89C-4FA8-8A8B-060C1D3571E8}"/>
                </c:ext>
              </c:extLst>
            </c:dLbl>
            <c:dLbl>
              <c:idx val="3"/>
              <c:layout>
                <c:manualLayout>
                  <c:x val="1.7654428370872246E-2"/>
                  <c:y val="1.6068765239768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9C-4FA8-8A8B-060C1D357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Up to $20/mo</c:v>
                </c:pt>
                <c:pt idx="1">
                  <c:v>Up to $50/mo</c:v>
                </c:pt>
                <c:pt idx="2">
                  <c:v>Up to $75/mo</c:v>
                </c:pt>
                <c:pt idx="3">
                  <c:v>More than $75/mo</c:v>
                </c:pt>
                <c:pt idx="4">
                  <c:v>Unaffordable at any price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0.25629999999999997</c:v>
                </c:pt>
                <c:pt idx="1">
                  <c:v>0.4577</c:v>
                </c:pt>
                <c:pt idx="2">
                  <c:v>0.1986</c:v>
                </c:pt>
                <c:pt idx="3">
                  <c:v>6.1800000000000001E-2</c:v>
                </c:pt>
                <c:pt idx="4">
                  <c:v>2.5600000000000001E-2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C-4FA8-8A8B-060C1D3571E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6308597326496976"/>
          <c:y val="0.76604565643655487"/>
          <c:w val="0.32229775245032377"/>
          <c:h val="9.2264480445320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942A0-B7D2-4B14-8FEA-55FC702F5BE7}" type="doc">
      <dgm:prSet loTypeId="urn:microsoft.com/office/officeart/2005/8/layout/vProcess5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95A5E99-E976-4550-8F80-53CC813F2F5A}">
      <dgm:prSet phldrT="[Text]"/>
      <dgm:spPr/>
      <dgm:t>
        <a:bodyPr/>
        <a:lstStyle/>
        <a:p>
          <a:r>
            <a:rPr lang="en-US">
              <a:ln/>
            </a:rPr>
            <a:t>Identify</a:t>
          </a:r>
          <a:endParaRPr lang="en-US" dirty="0">
            <a:ln/>
          </a:endParaRPr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03339A0D-5DC0-4B29-8353-C5AEBFD4DE86}" type="parTrans" cxnId="{D1A4D8E6-F04E-4AB1-8D0C-63DC7AB1E81F}">
      <dgm:prSet/>
      <dgm:spPr/>
      <dgm:t>
        <a:bodyPr/>
        <a:lstStyle/>
        <a:p>
          <a:endParaRPr lang="en-US"/>
        </a:p>
      </dgm:t>
    </dgm:pt>
    <dgm:pt modelId="{8877691F-1B60-4485-9174-DDEC7EE68B70}" type="sibTrans" cxnId="{D1A4D8E6-F04E-4AB1-8D0C-63DC7AB1E81F}">
      <dgm:prSet/>
      <dgm:spPr/>
      <dgm:t>
        <a:bodyPr/>
        <a:lstStyle/>
        <a:p>
          <a:endParaRPr lang="en-US"/>
        </a:p>
      </dgm:t>
    </dgm:pt>
    <dgm:pt modelId="{8EC937D8-BD76-4A12-A3E5-900D5C1E2E05}">
      <dgm:prSet phldrT="[Text]"/>
      <dgm:spPr/>
      <dgm:t>
        <a:bodyPr/>
        <a:lstStyle/>
        <a:p>
          <a:r>
            <a:rPr lang="en-US">
              <a:ln/>
            </a:rPr>
            <a:t>Expand</a:t>
          </a:r>
          <a:endParaRPr lang="en-US" dirty="0">
            <a:ln/>
          </a:endParaRPr>
        </a:p>
      </dgm:t>
    </dgm:pt>
    <dgm:pt modelId="{8265EE85-9851-494E-A6D3-1CDACE947DF3}" type="parTrans" cxnId="{43DC8383-AEE5-490C-A8E5-1F216F2B8FE6}">
      <dgm:prSet/>
      <dgm:spPr/>
      <dgm:t>
        <a:bodyPr/>
        <a:lstStyle/>
        <a:p>
          <a:endParaRPr lang="en-US"/>
        </a:p>
      </dgm:t>
    </dgm:pt>
    <dgm:pt modelId="{B3EFD4A5-9FA1-4ABE-B722-05162509509B}" type="sibTrans" cxnId="{43DC8383-AEE5-490C-A8E5-1F216F2B8FE6}">
      <dgm:prSet/>
      <dgm:spPr/>
      <dgm:t>
        <a:bodyPr/>
        <a:lstStyle/>
        <a:p>
          <a:endParaRPr lang="en-US"/>
        </a:p>
      </dgm:t>
    </dgm:pt>
    <dgm:pt modelId="{7133ECF5-4190-4604-AA2F-03C9A0A9210F}">
      <dgm:prSet phldrT="[Text]"/>
      <dgm:spPr/>
      <dgm:t>
        <a:bodyPr/>
        <a:lstStyle/>
        <a:p>
          <a:r>
            <a:rPr lang="en-US">
              <a:ln/>
            </a:rPr>
            <a:t>Advance</a:t>
          </a:r>
          <a:endParaRPr lang="en-US" dirty="0">
            <a:ln/>
          </a:endParaRPr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7D1B29D7-21DD-436A-8F7C-E87DE53C1431}" type="parTrans" cxnId="{011A9761-E983-4C7D-AB1D-2038261D8FF8}">
      <dgm:prSet/>
      <dgm:spPr/>
      <dgm:t>
        <a:bodyPr/>
        <a:lstStyle/>
        <a:p>
          <a:endParaRPr lang="en-US"/>
        </a:p>
      </dgm:t>
    </dgm:pt>
    <dgm:pt modelId="{46037378-034A-4662-877A-B53E1DA069A3}" type="sibTrans" cxnId="{011A9761-E983-4C7D-AB1D-2038261D8FF8}">
      <dgm:prSet/>
      <dgm:spPr/>
      <dgm:t>
        <a:bodyPr/>
        <a:lstStyle/>
        <a:p>
          <a:endParaRPr lang="en-US"/>
        </a:p>
      </dgm:t>
    </dgm:pt>
    <dgm:pt modelId="{1D84D8B6-AB32-4491-B5D2-EFE3D7668B88}" type="pres">
      <dgm:prSet presAssocID="{CD7942A0-B7D2-4B14-8FEA-55FC702F5BE7}" presName="outerComposite" presStyleCnt="0">
        <dgm:presLayoutVars>
          <dgm:chMax val="5"/>
          <dgm:dir/>
          <dgm:resizeHandles val="exact"/>
        </dgm:presLayoutVars>
      </dgm:prSet>
      <dgm:spPr/>
    </dgm:pt>
    <dgm:pt modelId="{3E0E8213-E460-4EB7-9A92-C2B1CC553F0D}" type="pres">
      <dgm:prSet presAssocID="{CD7942A0-B7D2-4B14-8FEA-55FC702F5BE7}" presName="dummyMaxCanvas" presStyleCnt="0">
        <dgm:presLayoutVars/>
      </dgm:prSet>
      <dgm:spPr/>
    </dgm:pt>
    <dgm:pt modelId="{124EF20B-D98C-45B2-BB13-7B93B5373CEB}" type="pres">
      <dgm:prSet presAssocID="{CD7942A0-B7D2-4B14-8FEA-55FC702F5BE7}" presName="ThreeNodes_1" presStyleLbl="node1" presStyleIdx="0" presStyleCnt="3">
        <dgm:presLayoutVars>
          <dgm:bulletEnabled val="1"/>
        </dgm:presLayoutVars>
      </dgm:prSet>
      <dgm:spPr/>
    </dgm:pt>
    <dgm:pt modelId="{CA544AF7-F7B2-4CA5-9251-B4CDB8D06634}" type="pres">
      <dgm:prSet presAssocID="{CD7942A0-B7D2-4B14-8FEA-55FC702F5BE7}" presName="ThreeNodes_2" presStyleLbl="node1" presStyleIdx="1" presStyleCnt="3">
        <dgm:presLayoutVars>
          <dgm:bulletEnabled val="1"/>
        </dgm:presLayoutVars>
      </dgm:prSet>
      <dgm:spPr/>
    </dgm:pt>
    <dgm:pt modelId="{2AE92D3F-F0FA-45DD-BB60-4C6FBC6BC016}" type="pres">
      <dgm:prSet presAssocID="{CD7942A0-B7D2-4B14-8FEA-55FC702F5BE7}" presName="ThreeNodes_3" presStyleLbl="node1" presStyleIdx="2" presStyleCnt="3" custLinFactNeighborX="4713" custLinFactNeighborY="0">
        <dgm:presLayoutVars>
          <dgm:bulletEnabled val="1"/>
        </dgm:presLayoutVars>
      </dgm:prSet>
      <dgm:spPr/>
    </dgm:pt>
    <dgm:pt modelId="{9CA877D8-99F8-40A0-89E9-59A61C9A70F4}" type="pres">
      <dgm:prSet presAssocID="{CD7942A0-B7D2-4B14-8FEA-55FC702F5BE7}" presName="ThreeConn_1-2" presStyleLbl="fgAccFollowNode1" presStyleIdx="0" presStyleCnt="2">
        <dgm:presLayoutVars>
          <dgm:bulletEnabled val="1"/>
        </dgm:presLayoutVars>
      </dgm:prSet>
      <dgm:spPr/>
    </dgm:pt>
    <dgm:pt modelId="{62643EF2-016C-41F1-8CBC-398422A85727}" type="pres">
      <dgm:prSet presAssocID="{CD7942A0-B7D2-4B14-8FEA-55FC702F5BE7}" presName="ThreeConn_2-3" presStyleLbl="fgAccFollowNode1" presStyleIdx="1" presStyleCnt="2">
        <dgm:presLayoutVars>
          <dgm:bulletEnabled val="1"/>
        </dgm:presLayoutVars>
      </dgm:prSet>
      <dgm:spPr/>
    </dgm:pt>
    <dgm:pt modelId="{7A2F6994-DA87-4497-BFC7-DD9D6EC5315F}" type="pres">
      <dgm:prSet presAssocID="{CD7942A0-B7D2-4B14-8FEA-55FC702F5BE7}" presName="ThreeNodes_1_text" presStyleLbl="node1" presStyleIdx="2" presStyleCnt="3">
        <dgm:presLayoutVars>
          <dgm:bulletEnabled val="1"/>
        </dgm:presLayoutVars>
      </dgm:prSet>
      <dgm:spPr/>
    </dgm:pt>
    <dgm:pt modelId="{916C48CB-E452-4B79-A9B9-4C9A90B47960}" type="pres">
      <dgm:prSet presAssocID="{CD7942A0-B7D2-4B14-8FEA-55FC702F5BE7}" presName="ThreeNodes_2_text" presStyleLbl="node1" presStyleIdx="2" presStyleCnt="3">
        <dgm:presLayoutVars>
          <dgm:bulletEnabled val="1"/>
        </dgm:presLayoutVars>
      </dgm:prSet>
      <dgm:spPr/>
    </dgm:pt>
    <dgm:pt modelId="{A31D264E-E285-4E5C-8EB7-762CD501BE72}" type="pres">
      <dgm:prSet presAssocID="{CD7942A0-B7D2-4B14-8FEA-55FC702F5BE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A89A138-BC1A-490F-935E-2EC3F74E8E18}" type="presOf" srcId="{7133ECF5-4190-4604-AA2F-03C9A0A9210F}" destId="{2AE92D3F-F0FA-45DD-BB60-4C6FBC6BC016}" srcOrd="0" destOrd="0" presId="urn:microsoft.com/office/officeart/2005/8/layout/vProcess5"/>
    <dgm:cxn modelId="{011A9761-E983-4C7D-AB1D-2038261D8FF8}" srcId="{CD7942A0-B7D2-4B14-8FEA-55FC702F5BE7}" destId="{7133ECF5-4190-4604-AA2F-03C9A0A9210F}" srcOrd="2" destOrd="0" parTransId="{7D1B29D7-21DD-436A-8F7C-E87DE53C1431}" sibTransId="{46037378-034A-4662-877A-B53E1DA069A3}"/>
    <dgm:cxn modelId="{8A063A46-8F8D-405A-B2D6-6495FA638F46}" type="presOf" srcId="{8EC937D8-BD76-4A12-A3E5-900D5C1E2E05}" destId="{CA544AF7-F7B2-4CA5-9251-B4CDB8D06634}" srcOrd="0" destOrd="0" presId="urn:microsoft.com/office/officeart/2005/8/layout/vProcess5"/>
    <dgm:cxn modelId="{A071614A-8A85-47B2-A113-0652CAB9B428}" type="presOf" srcId="{095A5E99-E976-4550-8F80-53CC813F2F5A}" destId="{124EF20B-D98C-45B2-BB13-7B93B5373CEB}" srcOrd="0" destOrd="0" presId="urn:microsoft.com/office/officeart/2005/8/layout/vProcess5"/>
    <dgm:cxn modelId="{43DC8383-AEE5-490C-A8E5-1F216F2B8FE6}" srcId="{CD7942A0-B7D2-4B14-8FEA-55FC702F5BE7}" destId="{8EC937D8-BD76-4A12-A3E5-900D5C1E2E05}" srcOrd="1" destOrd="0" parTransId="{8265EE85-9851-494E-A6D3-1CDACE947DF3}" sibTransId="{B3EFD4A5-9FA1-4ABE-B722-05162509509B}"/>
    <dgm:cxn modelId="{03E7038C-2CC0-496B-88A0-60396CDC31E4}" type="presOf" srcId="{7133ECF5-4190-4604-AA2F-03C9A0A9210F}" destId="{A31D264E-E285-4E5C-8EB7-762CD501BE72}" srcOrd="1" destOrd="0" presId="urn:microsoft.com/office/officeart/2005/8/layout/vProcess5"/>
    <dgm:cxn modelId="{C2D0E194-BD14-4AD2-9E3A-CE984C34B6CD}" type="presOf" srcId="{CD7942A0-B7D2-4B14-8FEA-55FC702F5BE7}" destId="{1D84D8B6-AB32-4491-B5D2-EFE3D7668B88}" srcOrd="0" destOrd="0" presId="urn:microsoft.com/office/officeart/2005/8/layout/vProcess5"/>
    <dgm:cxn modelId="{BB374C9D-646D-46E6-89B4-117F0E21BA34}" type="presOf" srcId="{8EC937D8-BD76-4A12-A3E5-900D5C1E2E05}" destId="{916C48CB-E452-4B79-A9B9-4C9A90B47960}" srcOrd="1" destOrd="0" presId="urn:microsoft.com/office/officeart/2005/8/layout/vProcess5"/>
    <dgm:cxn modelId="{12FC7FDE-4033-4970-A683-61DE6FA84E89}" type="presOf" srcId="{8877691F-1B60-4485-9174-DDEC7EE68B70}" destId="{9CA877D8-99F8-40A0-89E9-59A61C9A70F4}" srcOrd="0" destOrd="0" presId="urn:microsoft.com/office/officeart/2005/8/layout/vProcess5"/>
    <dgm:cxn modelId="{D1A4D8E6-F04E-4AB1-8D0C-63DC7AB1E81F}" srcId="{CD7942A0-B7D2-4B14-8FEA-55FC702F5BE7}" destId="{095A5E99-E976-4550-8F80-53CC813F2F5A}" srcOrd="0" destOrd="0" parTransId="{03339A0D-5DC0-4B29-8353-C5AEBFD4DE86}" sibTransId="{8877691F-1B60-4485-9174-DDEC7EE68B70}"/>
    <dgm:cxn modelId="{7C007CEB-6418-4EA7-9CB6-5B93D0C655E6}" type="presOf" srcId="{095A5E99-E976-4550-8F80-53CC813F2F5A}" destId="{7A2F6994-DA87-4497-BFC7-DD9D6EC5315F}" srcOrd="1" destOrd="0" presId="urn:microsoft.com/office/officeart/2005/8/layout/vProcess5"/>
    <dgm:cxn modelId="{6CF7D6F9-A5F2-48E3-AF5C-A2074559AE21}" type="presOf" srcId="{B3EFD4A5-9FA1-4ABE-B722-05162509509B}" destId="{62643EF2-016C-41F1-8CBC-398422A85727}" srcOrd="0" destOrd="0" presId="urn:microsoft.com/office/officeart/2005/8/layout/vProcess5"/>
    <dgm:cxn modelId="{768DB908-A4BF-48A6-A740-5DD0CBAFBB11}" type="presParOf" srcId="{1D84D8B6-AB32-4491-B5D2-EFE3D7668B88}" destId="{3E0E8213-E460-4EB7-9A92-C2B1CC553F0D}" srcOrd="0" destOrd="0" presId="urn:microsoft.com/office/officeart/2005/8/layout/vProcess5"/>
    <dgm:cxn modelId="{A8B17D3B-E670-4FE0-A845-244C702B8151}" type="presParOf" srcId="{1D84D8B6-AB32-4491-B5D2-EFE3D7668B88}" destId="{124EF20B-D98C-45B2-BB13-7B93B5373CEB}" srcOrd="1" destOrd="0" presId="urn:microsoft.com/office/officeart/2005/8/layout/vProcess5"/>
    <dgm:cxn modelId="{1E8E2D8B-A980-4080-A16E-1F74528DE4D0}" type="presParOf" srcId="{1D84D8B6-AB32-4491-B5D2-EFE3D7668B88}" destId="{CA544AF7-F7B2-4CA5-9251-B4CDB8D06634}" srcOrd="2" destOrd="0" presId="urn:microsoft.com/office/officeart/2005/8/layout/vProcess5"/>
    <dgm:cxn modelId="{7992440C-9F36-432D-90EE-E2A708CEB38B}" type="presParOf" srcId="{1D84D8B6-AB32-4491-B5D2-EFE3D7668B88}" destId="{2AE92D3F-F0FA-45DD-BB60-4C6FBC6BC016}" srcOrd="3" destOrd="0" presId="urn:microsoft.com/office/officeart/2005/8/layout/vProcess5"/>
    <dgm:cxn modelId="{DBE883B8-7D13-43BA-A456-8DBB93D30C93}" type="presParOf" srcId="{1D84D8B6-AB32-4491-B5D2-EFE3D7668B88}" destId="{9CA877D8-99F8-40A0-89E9-59A61C9A70F4}" srcOrd="4" destOrd="0" presId="urn:microsoft.com/office/officeart/2005/8/layout/vProcess5"/>
    <dgm:cxn modelId="{A3B9E6ED-FFD0-430E-B609-EBE8E75E7C44}" type="presParOf" srcId="{1D84D8B6-AB32-4491-B5D2-EFE3D7668B88}" destId="{62643EF2-016C-41F1-8CBC-398422A85727}" srcOrd="5" destOrd="0" presId="urn:microsoft.com/office/officeart/2005/8/layout/vProcess5"/>
    <dgm:cxn modelId="{278FE748-9C54-4E36-9203-E948DB63C99A}" type="presParOf" srcId="{1D84D8B6-AB32-4491-B5D2-EFE3D7668B88}" destId="{7A2F6994-DA87-4497-BFC7-DD9D6EC5315F}" srcOrd="6" destOrd="0" presId="urn:microsoft.com/office/officeart/2005/8/layout/vProcess5"/>
    <dgm:cxn modelId="{E81279B5-23BF-4F73-A353-8831FC04E9BC}" type="presParOf" srcId="{1D84D8B6-AB32-4491-B5D2-EFE3D7668B88}" destId="{916C48CB-E452-4B79-A9B9-4C9A90B47960}" srcOrd="7" destOrd="0" presId="urn:microsoft.com/office/officeart/2005/8/layout/vProcess5"/>
    <dgm:cxn modelId="{16289EC3-0C51-4B32-B6CC-FE8F7F6F6C76}" type="presParOf" srcId="{1D84D8B6-AB32-4491-B5D2-EFE3D7668B88}" destId="{A31D264E-E285-4E5C-8EB7-762CD501BE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EF20B-D98C-45B2-BB13-7B93B5373CEB}">
      <dsp:nvSpPr>
        <dsp:cNvPr id="0" name=""/>
        <dsp:cNvSpPr/>
      </dsp:nvSpPr>
      <dsp:spPr>
        <a:xfrm>
          <a:off x="0" y="0"/>
          <a:ext cx="4316650" cy="1339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>
              <a:ln/>
            </a:rPr>
            <a:t>Identify</a:t>
          </a:r>
          <a:endParaRPr lang="en-US" sz="5700" kern="1200" dirty="0">
            <a:ln/>
          </a:endParaRPr>
        </a:p>
      </dsp:txBody>
      <dsp:txXfrm>
        <a:off x="39238" y="39238"/>
        <a:ext cx="2871019" cy="1261215"/>
      </dsp:txXfrm>
    </dsp:sp>
    <dsp:sp modelId="{CA544AF7-F7B2-4CA5-9251-B4CDB8D06634}">
      <dsp:nvSpPr>
        <dsp:cNvPr id="0" name=""/>
        <dsp:cNvSpPr/>
      </dsp:nvSpPr>
      <dsp:spPr>
        <a:xfrm>
          <a:off x="380880" y="1562972"/>
          <a:ext cx="4316650" cy="1339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-37501"/>
                <a:lumOff val="19807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-37501"/>
                <a:lumOff val="19807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-37501"/>
                <a:lumOff val="1980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-37501"/>
                <a:lumOff val="19807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>
              <a:ln/>
            </a:rPr>
            <a:t>Expand</a:t>
          </a:r>
          <a:endParaRPr lang="en-US" sz="5700" kern="1200" dirty="0">
            <a:ln/>
          </a:endParaRPr>
        </a:p>
      </dsp:txBody>
      <dsp:txXfrm>
        <a:off x="420118" y="1602210"/>
        <a:ext cx="2986494" cy="1261215"/>
      </dsp:txXfrm>
    </dsp:sp>
    <dsp:sp modelId="{2AE92D3F-F0FA-45DD-BB60-4C6FBC6BC016}">
      <dsp:nvSpPr>
        <dsp:cNvPr id="0" name=""/>
        <dsp:cNvSpPr/>
      </dsp:nvSpPr>
      <dsp:spPr>
        <a:xfrm>
          <a:off x="761761" y="3125945"/>
          <a:ext cx="4316650" cy="1339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-75001"/>
                <a:lumOff val="39614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-75001"/>
                <a:lumOff val="39614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-75001"/>
                <a:lumOff val="3961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-75001"/>
                <a:lumOff val="39614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>
              <a:ln/>
            </a:rPr>
            <a:t>Advance</a:t>
          </a:r>
          <a:endParaRPr lang="en-US" sz="5700" kern="1200" dirty="0">
            <a:ln/>
          </a:endParaRPr>
        </a:p>
      </dsp:txBody>
      <dsp:txXfrm>
        <a:off x="800999" y="3165183"/>
        <a:ext cx="2986494" cy="1261215"/>
      </dsp:txXfrm>
    </dsp:sp>
    <dsp:sp modelId="{9CA877D8-99F8-40A0-89E9-59A61C9A70F4}">
      <dsp:nvSpPr>
        <dsp:cNvPr id="0" name=""/>
        <dsp:cNvSpPr/>
      </dsp:nvSpPr>
      <dsp:spPr>
        <a:xfrm>
          <a:off x="3445850" y="1015932"/>
          <a:ext cx="870799" cy="870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641780" y="1015932"/>
        <a:ext cx="478939" cy="655276"/>
      </dsp:txXfrm>
    </dsp:sp>
    <dsp:sp modelId="{62643EF2-016C-41F1-8CBC-398422A85727}">
      <dsp:nvSpPr>
        <dsp:cNvPr id="0" name=""/>
        <dsp:cNvSpPr/>
      </dsp:nvSpPr>
      <dsp:spPr>
        <a:xfrm>
          <a:off x="3826731" y="2569974"/>
          <a:ext cx="870799" cy="870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022661" y="2569974"/>
        <a:ext cx="478939" cy="655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6/23/2020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6/23/2020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6/23/2020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6/23/2020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6/23/2020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6/23/2020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2" y="615949"/>
            <a:ext cx="10031836" cy="2000251"/>
          </a:xfrm>
        </p:spPr>
        <p:txBody>
          <a:bodyPr/>
          <a:lstStyle/>
          <a:p>
            <a:r>
              <a:rPr lang="en-US" dirty="0"/>
              <a:t>Duplin County Broadband Initiative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0012" y="2616200"/>
            <a:ext cx="8735325" cy="1752600"/>
          </a:xfrm>
        </p:spPr>
        <p:txBody>
          <a:bodyPr/>
          <a:lstStyle/>
          <a:p>
            <a:r>
              <a:rPr lang="en-US" dirty="0"/>
              <a:t>Providers’ Meeting</a:t>
            </a:r>
          </a:p>
          <a:p>
            <a:r>
              <a:rPr lang="en-US" dirty="0"/>
              <a:t>July 25, 2017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 &amp; 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Access Duplin County Data Online: ____________________</a:t>
            </a:r>
          </a:p>
          <a:p>
            <a:pPr marL="0" indent="0">
              <a:buNone/>
            </a:pPr>
            <a:r>
              <a:rPr lang="en-US" dirty="0"/>
              <a:t>Username: ___________________</a:t>
            </a:r>
          </a:p>
          <a:p>
            <a:pPr marL="0" indent="0">
              <a:buNone/>
            </a:pPr>
            <a:r>
              <a:rPr lang="en-US" dirty="0"/>
              <a:t>Password:  ___________________</a:t>
            </a:r>
          </a:p>
          <a:p>
            <a:pPr marL="37788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Duplin County Broadband Team Members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50828"/>
              </p:ext>
            </p:extLst>
          </p:nvPr>
        </p:nvGraphicFramePr>
        <p:xfrm>
          <a:off x="1218883" y="1676400"/>
          <a:ext cx="9295130" cy="49377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17709">
                  <a:extLst>
                    <a:ext uri="{9D8B030D-6E8A-4147-A177-3AD203B41FA5}">
                      <a16:colId xmlns:a16="http://schemas.microsoft.com/office/drawing/2014/main" val="493768089"/>
                    </a:ext>
                  </a:extLst>
                </a:gridCol>
                <a:gridCol w="7477421">
                  <a:extLst>
                    <a:ext uri="{9D8B030D-6E8A-4147-A177-3AD203B41FA5}">
                      <a16:colId xmlns:a16="http://schemas.microsoft.com/office/drawing/2014/main" val="4254754651"/>
                    </a:ext>
                  </a:extLst>
                </a:gridCol>
              </a:tblGrid>
              <a:tr h="64000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George Collier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NC Department of Information Technology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– Broadband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Infrastructure Office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 Development Representative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699707"/>
                  </a:ext>
                </a:extLst>
              </a:tr>
              <a:tr h="6139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Kristen Hall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Duplin County Schools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– Dig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ital Learning &amp; Technology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Department</a:t>
                      </a:r>
                    </a:p>
                    <a:p>
                      <a:r>
                        <a:rPr lang="en-US" sz="1400" i="1" baseline="0" dirty="0">
                          <a:solidFill>
                            <a:schemeClr val="tx1"/>
                          </a:solidFill>
                        </a:rPr>
                        <a:t>Special Advisor for Digital Learning/Technology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30067"/>
                  </a:ext>
                </a:extLst>
              </a:tr>
              <a:tr h="6139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Jason Ginn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Duplin County Schools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– Dig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ital Learning &amp; Technology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Department</a:t>
                      </a:r>
                    </a:p>
                    <a:p>
                      <a:r>
                        <a:rPr lang="en-US" sz="1400" i="1" baseline="0" dirty="0">
                          <a:solidFill>
                            <a:schemeClr val="tx1"/>
                          </a:solidFill>
                        </a:rPr>
                        <a:t>Director of Technology Services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247576"/>
                  </a:ext>
                </a:extLst>
              </a:tr>
              <a:tr h="6139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James Wolfe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Duplin County –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Ec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onomic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Development Commission</a:t>
                      </a:r>
                    </a:p>
                    <a:p>
                      <a:r>
                        <a:rPr lang="en-US" sz="1400" i="1" baseline="0" dirty="0">
                          <a:solidFill>
                            <a:schemeClr val="tx1"/>
                          </a:solidFill>
                        </a:rPr>
                        <a:t>Executive Director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400486"/>
                  </a:ext>
                </a:extLst>
              </a:tr>
              <a:tr h="6139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Greta Reese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Duplin County –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Ec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onomic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Development Commission</a:t>
                      </a:r>
                    </a:p>
                    <a:p>
                      <a:r>
                        <a:rPr lang="en-US" sz="1400" i="1" baseline="0" dirty="0">
                          <a:solidFill>
                            <a:schemeClr val="tx1"/>
                          </a:solidFill>
                        </a:rPr>
                        <a:t>Marketing and Research Services Administrator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915103"/>
                  </a:ext>
                </a:extLst>
              </a:tr>
              <a:tr h="6139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Judy Hills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Eastern Carolina Council of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Governments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Executive</a:t>
                      </a:r>
                      <a:r>
                        <a:rPr lang="en-US" sz="1400" i="1" baseline="0" dirty="0">
                          <a:solidFill>
                            <a:schemeClr val="tx1"/>
                          </a:solidFill>
                        </a:rPr>
                        <a:t> Director (Retired)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197260"/>
                  </a:ext>
                </a:extLst>
              </a:tr>
              <a:tr h="6139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Jesse Dowe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Duplin County – Board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of County Commissioners</a:t>
                      </a:r>
                    </a:p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Chairman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743962"/>
                  </a:ext>
                </a:extLst>
              </a:tr>
              <a:tr h="6139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Elizabeth Stalls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Duplin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County – Planning Department</a:t>
                      </a:r>
                    </a:p>
                    <a:p>
                      <a:r>
                        <a:rPr lang="en-US" sz="1400" i="1" baseline="0" dirty="0">
                          <a:solidFill>
                            <a:schemeClr val="tx1"/>
                          </a:solidFill>
                        </a:rPr>
                        <a:t>Planning Director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03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  <a:p>
            <a:r>
              <a:rPr lang="en-US" dirty="0"/>
              <a:t>Presentation of Data</a:t>
            </a:r>
          </a:p>
          <a:p>
            <a:r>
              <a:rPr lang="en-US" dirty="0"/>
              <a:t>Discussion &amp; Questions</a:t>
            </a:r>
          </a:p>
          <a:p>
            <a:r>
              <a:rPr lang="en-US" dirty="0"/>
              <a:t>Information Packets</a:t>
            </a:r>
          </a:p>
        </p:txBody>
      </p:sp>
    </p:spTree>
    <p:extLst>
      <p:ext uri="{BB962C8B-B14F-4D97-AF65-F5344CB8AC3E}">
        <p14:creationId xmlns:p14="http://schemas.microsoft.com/office/powerpoint/2010/main" val="15726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Team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areas of Duplin County that are unserved or underserved by internet providers.</a:t>
            </a:r>
          </a:p>
          <a:p>
            <a:r>
              <a:rPr lang="en-US" dirty="0"/>
              <a:t>Appeal to internet providers to expand services or introduce new services to the area.</a:t>
            </a:r>
          </a:p>
          <a:p>
            <a:r>
              <a:rPr lang="en-US" dirty="0"/>
              <a:t>Advance the connectivity of residents and benefit children in school.</a:t>
            </a:r>
          </a:p>
        </p:txBody>
      </p:sp>
      <p:graphicFrame>
        <p:nvGraphicFramePr>
          <p:cNvPr id="5" name="Content Placeholder 4" descr="Staggered process showing 3 tasks arranged one below the other and two downward pointing arrows are used to indicate progression from first task to second task and second task to third task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7749124"/>
              </p:ext>
            </p:extLst>
          </p:nvPr>
        </p:nvGraphicFramePr>
        <p:xfrm>
          <a:off x="6500813" y="1706563"/>
          <a:ext cx="5078412" cy="446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Developed and Deployed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Paper surveys distributed through schools, County departments, and town halls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Online survey shared on Facebook, county website, and by email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3542" t="13704" r="18542" b="1851"/>
          <a:stretch/>
        </p:blipFill>
        <p:spPr>
          <a:xfrm>
            <a:off x="2208212" y="3096964"/>
            <a:ext cx="2692437" cy="3569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6250" t="27778" r="20208" b="7778"/>
          <a:stretch/>
        </p:blipFill>
        <p:spPr>
          <a:xfrm>
            <a:off x="7731919" y="3096964"/>
            <a:ext cx="2616252" cy="3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868363"/>
          </a:xfrm>
        </p:spPr>
        <p:txBody>
          <a:bodyPr/>
          <a:lstStyle/>
          <a:p>
            <a:r>
              <a:rPr lang="en-US" dirty="0"/>
              <a:t>Survey Responses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7965" r="8035" b="7354"/>
          <a:stretch/>
        </p:blipFill>
        <p:spPr>
          <a:xfrm>
            <a:off x="7007384" y="457200"/>
            <a:ext cx="4572000" cy="609600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37918" y="1447800"/>
            <a:ext cx="5078677" cy="4846320"/>
          </a:xfrm>
        </p:spPr>
        <p:txBody>
          <a:bodyPr>
            <a:normAutofit/>
          </a:bodyPr>
          <a:lstStyle/>
          <a:p>
            <a:r>
              <a:rPr lang="en-US" dirty="0"/>
              <a:t>Responses were gathered  April 4-May 1, 2017</a:t>
            </a:r>
          </a:p>
          <a:p>
            <a:r>
              <a:rPr lang="en-US" dirty="0"/>
              <a:t>3,012 total responses</a:t>
            </a:r>
          </a:p>
          <a:p>
            <a:r>
              <a:rPr lang="en-US" dirty="0"/>
              <a:t>2,446 unique addresses</a:t>
            </a:r>
          </a:p>
          <a:p>
            <a:pPr lvl="1"/>
            <a:r>
              <a:rPr lang="en-US" dirty="0"/>
              <a:t>Approximately 11% of the households in the county</a:t>
            </a:r>
          </a:p>
          <a:p>
            <a:r>
              <a:rPr lang="en-US" dirty="0"/>
              <a:t>97% of responses were residential (2,922)</a:t>
            </a:r>
          </a:p>
          <a:p>
            <a:r>
              <a:rPr lang="en-US" dirty="0"/>
              <a:t>3% of responses were non-residential (90)</a:t>
            </a:r>
          </a:p>
        </p:txBody>
      </p:sp>
    </p:spTree>
    <p:extLst>
      <p:ext uri="{BB962C8B-B14F-4D97-AF65-F5344CB8AC3E}">
        <p14:creationId xmlns:p14="http://schemas.microsoft.com/office/powerpoint/2010/main" val="4194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Respondents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1207099"/>
              </p:ext>
            </p:extLst>
          </p:nvPr>
        </p:nvGraphicFramePr>
        <p:xfrm>
          <a:off x="1293812" y="1600200"/>
          <a:ext cx="1033621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42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715963"/>
          </a:xfrm>
        </p:spPr>
        <p:txBody>
          <a:bodyPr/>
          <a:lstStyle/>
          <a:p>
            <a:r>
              <a:rPr lang="en-US" dirty="0"/>
              <a:t>Significant 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18883" y="1219200"/>
            <a:ext cx="5078677" cy="4953000"/>
          </a:xfrm>
        </p:spPr>
        <p:txBody>
          <a:bodyPr>
            <a:normAutofit/>
          </a:bodyPr>
          <a:lstStyle/>
          <a:p>
            <a:r>
              <a:rPr lang="en-US" dirty="0"/>
              <a:t>&gt; 20% of respondents did not have internet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2750622"/>
              </p:ext>
            </p:extLst>
          </p:nvPr>
        </p:nvGraphicFramePr>
        <p:xfrm>
          <a:off x="1293812" y="2286000"/>
          <a:ext cx="4267200" cy="438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ontent Placeholder 1"/>
          <p:cNvSpPr txBox="1">
            <a:spLocks/>
          </p:cNvSpPr>
          <p:nvPr/>
        </p:nvSpPr>
        <p:spPr>
          <a:xfrm>
            <a:off x="6601089" y="1219200"/>
            <a:ext cx="5360723" cy="4953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Of those without internet…</a:t>
            </a:r>
          </a:p>
          <a:p>
            <a:pPr marL="628650" lvl="1" indent="-285750"/>
            <a:r>
              <a:rPr lang="en-US" sz="1600" dirty="0"/>
              <a:t>&gt; 42% don’t have internet available in their location</a:t>
            </a:r>
          </a:p>
          <a:p>
            <a:pPr lvl="1"/>
            <a:r>
              <a:rPr lang="en-US" sz="1600" dirty="0"/>
              <a:t>&gt; 41% don’t have internet because it is too expensive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085854771"/>
              </p:ext>
            </p:extLst>
          </p:nvPr>
        </p:nvGraphicFramePr>
        <p:xfrm>
          <a:off x="6856412" y="2743200"/>
          <a:ext cx="4722972" cy="354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ight Arrow 19"/>
          <p:cNvSpPr/>
          <p:nvPr/>
        </p:nvSpPr>
        <p:spPr>
          <a:xfrm rot="728086">
            <a:off x="5241571" y="3734326"/>
            <a:ext cx="2212359" cy="304800"/>
          </a:xfrm>
          <a:prstGeom prst="rightArrow">
            <a:avLst/>
          </a:prstGeom>
          <a:solidFill>
            <a:schemeClr val="accent2">
              <a:alpha val="75000"/>
            </a:schemeClr>
          </a:solidFill>
          <a:ln w="15875">
            <a:solidFill>
              <a:schemeClr val="tx1">
                <a:alpha val="8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9763"/>
          </a:xfrm>
        </p:spPr>
        <p:txBody>
          <a:bodyPr/>
          <a:lstStyle/>
          <a:p>
            <a:r>
              <a:rPr lang="en-US" dirty="0"/>
              <a:t>Significant 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0433" y="1327503"/>
            <a:ext cx="5078677" cy="4953000"/>
          </a:xfrm>
        </p:spPr>
        <p:txBody>
          <a:bodyPr>
            <a:normAutofit/>
          </a:bodyPr>
          <a:lstStyle/>
          <a:p>
            <a:r>
              <a:rPr lang="en-US" dirty="0"/>
              <a:t>&gt; 53% are not happy with their internet service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00707" y="1219200"/>
            <a:ext cx="5688118" cy="4953000"/>
          </a:xfrm>
        </p:spPr>
        <p:txBody>
          <a:bodyPr>
            <a:normAutofit/>
          </a:bodyPr>
          <a:lstStyle/>
          <a:p>
            <a:r>
              <a:rPr lang="en-US" dirty="0"/>
              <a:t>&gt; 71% are willing to pay more than the minimum offered </a:t>
            </a:r>
            <a:r>
              <a:rPr lang="en-US" sz="2000" dirty="0"/>
              <a:t>(up to $20/</a:t>
            </a:r>
            <a:r>
              <a:rPr lang="en-US" sz="2000" dirty="0" err="1"/>
              <a:t>mo</a:t>
            </a:r>
            <a:r>
              <a:rPr lang="en-US" sz="2000" dirty="0"/>
              <a:t>) </a:t>
            </a:r>
            <a:r>
              <a:rPr lang="en-US" dirty="0"/>
              <a:t>for broadband service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6601089" y="1219200"/>
            <a:ext cx="5078677" cy="4953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23090443"/>
              </p:ext>
            </p:extLst>
          </p:nvPr>
        </p:nvGraphicFramePr>
        <p:xfrm>
          <a:off x="530700" y="2695575"/>
          <a:ext cx="5460948" cy="354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994755930"/>
              </p:ext>
            </p:extLst>
          </p:nvPr>
        </p:nvGraphicFramePr>
        <p:xfrm>
          <a:off x="5789612" y="2514600"/>
          <a:ext cx="6553200" cy="487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6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2837E09FBD1E44BCBC758DDFC4A0FD" ma:contentTypeVersion="15" ma:contentTypeDescription="Create a new document." ma:contentTypeScope="" ma:versionID="b69caa68a563179d31a3072d929c8109">
  <xsd:schema xmlns:xsd="http://www.w3.org/2001/XMLSchema" xmlns:xs="http://www.w3.org/2001/XMLSchema" xmlns:p="http://schemas.microsoft.com/office/2006/metadata/properties" xmlns:ns1="http://schemas.microsoft.com/sharepoint/v3" xmlns:ns3="e40995fa-1cf6-407a-9f48-3ae0d163a65f" xmlns:ns4="e195b158-98d2-4360-936d-0d18374a4767" targetNamespace="http://schemas.microsoft.com/office/2006/metadata/properties" ma:root="true" ma:fieldsID="9703c6d1d5e74c237686bcc24a55a1c2" ns1:_="" ns3:_="" ns4:_="">
    <xsd:import namespace="http://schemas.microsoft.com/sharepoint/v3"/>
    <xsd:import namespace="e40995fa-1cf6-407a-9f48-3ae0d163a65f"/>
    <xsd:import namespace="e195b158-98d2-4360-936d-0d18374a47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995fa-1cf6-407a-9f48-3ae0d163a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5b158-98d2-4360-936d-0d18374a47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40995fa-1cf6-407a-9f48-3ae0d163a65f"/>
    <ds:schemaRef ds:uri="e195b158-98d2-4360-936d-0d18374a476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1A6F7B-1182-4DCC-ACD5-6F87A2344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0995fa-1cf6-407a-9f48-3ae0d163a65f"/>
    <ds:schemaRef ds:uri="e195b158-98d2-4360-936d-0d18374a47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CBC132-441C-42AD-80B1-B1517055FB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415</Words>
  <Application>Microsoft Office PowerPoint</Application>
  <PresentationFormat>Custom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Tech 16x9</vt:lpstr>
      <vt:lpstr>Duplin County Broadband Initiative</vt:lpstr>
      <vt:lpstr>Duplin County Broadband Team Members</vt:lpstr>
      <vt:lpstr>Agenda</vt:lpstr>
      <vt:lpstr>Broadband Team Goals</vt:lpstr>
      <vt:lpstr>Survey Developed and Deployed</vt:lpstr>
      <vt:lpstr>Survey Responses </vt:lpstr>
      <vt:lpstr>Survey Respondents</vt:lpstr>
      <vt:lpstr>Significant Results</vt:lpstr>
      <vt:lpstr>Significant Results</vt:lpstr>
      <vt:lpstr>Discussion &amp; 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Elizabeth Stalls</dc:creator>
  <cp:lastModifiedBy>Kelly Gardner</cp:lastModifiedBy>
  <cp:revision>29</cp:revision>
  <dcterms:created xsi:type="dcterms:W3CDTF">2017-07-11T15:27:03Z</dcterms:created>
  <dcterms:modified xsi:type="dcterms:W3CDTF">2020-06-23T17:44:24Z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0x0101001C2837E09FBD1E44BCBC758DDFC4A0FD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